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Roboto"/>
      <p:regular r:id="rId43"/>
      <p:bold r:id="rId44"/>
      <p:italic r:id="rId45"/>
      <p:boldItalic r:id="rId46"/>
    </p:embeddedFont>
    <p:embeddedFont>
      <p:font typeface="Bitter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itter-bold.fntdata"/><Relationship Id="rId47" Type="http://schemas.openxmlformats.org/officeDocument/2006/relationships/font" Target="fonts/Bitter-regular.fntdata"/><Relationship Id="rId49" Type="http://schemas.openxmlformats.org/officeDocument/2006/relationships/font" Target="fonts/Bitt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Bitter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877176baf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877176baf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877176baf6_0_26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877176baf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877176baf6_0_32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877176baf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877176baf6_0_85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877176baf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12d5e87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f12d5e87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86eeec5e6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86eeec5e6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1b3e65d9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1b3e65d9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1b3e65d9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1b3e65d9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1b3e65d9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1b3e65d9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1b3e65d9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1b3e65d9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0b574cbb2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0b574cbb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1b3e65d9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1b3e65d9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86eeec5e6c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86eeec5e6c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86eeec5e6c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86eeec5e6c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d9060a8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d9060a8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9d9060a8d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9d9060a8d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d9060a8d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9d9060a8d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9d9060a8dc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9d9060a8d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2fd706316_1_4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f2fd706316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f2fd706316_1_9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f2fd706316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1b3e65d94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61b3e65d9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0b574cbb2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0b574cbb2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1b3e65d9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1b3e65d9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61b3e65d9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61b3e65d9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61b3e65d9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61b3e65d9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5a53fb9504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5a53fb950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61b3e65d9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61b3e65d9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61b3e65d94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61b3e65d94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61b3e65d94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61b3e65d94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877176baf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877176baf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1b3e65d94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1b3e65d94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0b574cbb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0b574cbb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86eeec5e6c_0_58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86eeec5e6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86eeec5e6c_0_157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86eeec5e6c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6eeec5e6c_0_164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6eeec5e6c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1b3e65d9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1b3e65d9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8578" y="-84975"/>
            <a:ext cx="792570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29450" cy="85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pistol.ionutcristian@gmail.com" TargetMode="External"/><Relationship Id="rId4" Type="http://schemas.openxmlformats.org/officeDocument/2006/relationships/hyperlink" Target="mailto:mada.ionita@gmail.com" TargetMode="External"/><Relationship Id="rId5" Type="http://schemas.openxmlformats.org/officeDocument/2006/relationships/hyperlink" Target="mailto:cornei.laura10@gmail.com" TargetMode="External"/><Relationship Id="rId6" Type="http://schemas.openxmlformats.org/officeDocument/2006/relationships/hyperlink" Target="mailto:diana.trandabat@gmail.com" TargetMode="External"/><Relationship Id="rId7" Type="http://schemas.openxmlformats.org/officeDocument/2006/relationships/hyperlink" Target="mailto:diana.trandabat@gmail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plato.stanford.edu/entries/connectionism/" TargetMode="External"/><Relationship Id="rId4" Type="http://schemas.openxmlformats.org/officeDocument/2006/relationships/image" Target="../media/image19.png"/><Relationship Id="rId5" Type="http://schemas.openxmlformats.org/officeDocument/2006/relationships/hyperlink" Target="https://plato.stanford.edu/entries/computational-mind/" TargetMode="External"/><Relationship Id="rId6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i.pinimg.com/736x/a1/7a/6a/a17a6a25d91d20a7fbe5fa93dd819551--youre-welcome-robots.jpg" TargetMode="External"/><Relationship Id="rId4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edu.info.uaic.ro/orar/discipline/orar_ia.html" TargetMode="External"/><Relationship Id="rId4" Type="http://schemas.openxmlformats.org/officeDocument/2006/relationships/hyperlink" Target="https://sites.google.com/view/iafii/home" TargetMode="External"/><Relationship Id="rId5" Type="http://schemas.openxmlformats.org/officeDocument/2006/relationships/hyperlink" Target="https://discord.gg/3HxgZajA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Relationship Id="rId4" Type="http://schemas.openxmlformats.org/officeDocument/2006/relationships/image" Target="../media/image37.png"/><Relationship Id="rId5" Type="http://schemas.openxmlformats.org/officeDocument/2006/relationships/image" Target="../media/image3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external-content.duckduckgo.com/iu/?u=https%3A%2F%2Fvignette.wikia.nocookie.net%2Fpriceisright%2Fimages%2F3%2F3c%2FPickanumber2017.png%2Frevision%2Flatest%3Fcb%3D20180126081726&amp;f=1&amp;nofb=1" TargetMode="External"/><Relationship Id="rId4" Type="http://schemas.openxmlformats.org/officeDocument/2006/relationships/image" Target="../media/image35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file/d/11aNx1nGPicD_nvNN253CPXvehYB2uuGe/view?usp=sharing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www.youtube.com/watch?v=iTVN6tFknCg&amp;t=0s" TargetMode="External"/><Relationship Id="rId4" Type="http://schemas.openxmlformats.org/officeDocument/2006/relationships/hyperlink" Target="https://research.ibm.com/blog/why-von-neumann-architecture-is-impeding-the-power-of-ai-computing" TargetMode="External"/><Relationship Id="rId5" Type="http://schemas.openxmlformats.org/officeDocument/2006/relationships/hyperlink" Target="https://datahubanalytics.com/the-rise-of-reasoning-ai-moving-beyond-generative-models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stanford-cs221.github.io/autumn2025/" TargetMode="External"/><Relationship Id="rId4" Type="http://schemas.openxmlformats.org/officeDocument/2006/relationships/hyperlink" Target="https://ocw.mit.edu/courses/electrical-engineering-and-computer-science/6-034-artificial-intelligence-fall-2010/lecture-videos/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Artificial_intelligence" TargetMode="External"/><Relationship Id="rId4" Type="http://schemas.openxmlformats.org/officeDocument/2006/relationships/hyperlink" Target="https://www.britannica.com/technology/artificial-intelligence" TargetMode="External"/><Relationship Id="rId10" Type="http://schemas.openxmlformats.org/officeDocument/2006/relationships/image" Target="../media/image6.jpg"/><Relationship Id="rId9" Type="http://schemas.openxmlformats.org/officeDocument/2006/relationships/image" Target="../media/image4.jpg"/><Relationship Id="rId5" Type="http://schemas.openxmlformats.org/officeDocument/2006/relationships/hyperlink" Target="https://www.merriam-webster.com/dictionary/artificial%20intelligence" TargetMode="External"/><Relationship Id="rId6" Type="http://schemas.openxmlformats.org/officeDocument/2006/relationships/hyperlink" Target="https://en.wikipedia.org/wiki/Intelligence" TargetMode="External"/><Relationship Id="rId7" Type="http://schemas.openxmlformats.org/officeDocument/2006/relationships/hyperlink" Target="https://www.britannica.com/science/human-intelligence-psychology" TargetMode="External"/><Relationship Id="rId8" Type="http://schemas.openxmlformats.org/officeDocument/2006/relationships/hyperlink" Target="https://www.merriam-webster.com/dictionary/intelligenc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qyou/AIML-Examples/blob/master/alice/ai.aiml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9674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Artificial Intelligence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1266362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3rd year, 1st semester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184750" y="3203825"/>
            <a:ext cx="42627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Lecture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teachers: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Ionuț Cristian Pistol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E-mail: ionut.pistol</a:t>
            </a: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@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info.uaic.ro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Mădălina Răschip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E-mail:madalina.raschip</a:t>
            </a: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@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info.uaic.ro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572000" y="3121325"/>
            <a:ext cx="4262700" cy="19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Lab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teachers: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Laura Cornei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E-mail: laura.cornei</a:t>
            </a:r>
            <a:r>
              <a:rPr lang="en" sz="12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info.uaic.ro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Diana Trandabăț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E-mail: 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diana.trandabat</a:t>
            </a:r>
            <a:r>
              <a:rPr lang="en" sz="1100" u="sng">
                <a:solidFill>
                  <a:schemeClr val="hlink"/>
                </a:solidFill>
                <a:latin typeface="Bitter"/>
                <a:ea typeface="Bitter"/>
                <a:cs typeface="Bitter"/>
                <a:sym typeface="Bitter"/>
                <a:hlinkClick r:id="rId7"/>
              </a:rPr>
              <a:t>@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info.uaic.ro</a:t>
            </a:r>
            <a:r>
              <a:rPr lang="en" sz="1100" u="sng">
                <a:solidFill>
                  <a:schemeClr val="accent2"/>
                </a:solidFill>
                <a:latin typeface="Bitter"/>
                <a:ea typeface="Bitter"/>
                <a:cs typeface="Bitter"/>
                <a:sym typeface="Bitter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 u="sng">
              <a:solidFill>
                <a:schemeClr val="accent2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 u="sng">
              <a:solidFill>
                <a:schemeClr val="accent2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 u="sng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319674" y="2369000"/>
            <a:ext cx="82461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”Science is the belief in the ignorance of experts.” Richard Feynman</a:t>
            </a:r>
            <a:endParaRPr sz="2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ctrTitle"/>
          </p:nvPr>
        </p:nvSpPr>
        <p:spPr>
          <a:xfrm>
            <a:off x="311700" y="718225"/>
            <a:ext cx="8480100" cy="47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Brief history of conversational agents: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 50s to 70s - templates and regular expressions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aiml version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1.0.1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 encoding 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UTF-8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CCCCCC"/>
              </a:solidFill>
              <a:highlight>
                <a:srgbClr val="2D2D2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   &lt;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category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CCCCCC"/>
              </a:solidFill>
              <a:highlight>
                <a:srgbClr val="2D2D2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pattern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&gt; HELLO ALICE &lt;/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pattern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&gt;     </a:t>
            </a:r>
            <a:endParaRPr sz="1200">
              <a:solidFill>
                <a:srgbClr val="CCCCCC"/>
              </a:solidFill>
              <a:highlight>
                <a:srgbClr val="2D2D2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template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CCCCCC"/>
              </a:solidFill>
              <a:highlight>
                <a:srgbClr val="2D2D2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         Hello User</a:t>
            </a:r>
            <a:endParaRPr sz="1200">
              <a:solidFill>
                <a:srgbClr val="CCCCCC"/>
              </a:solidFill>
              <a:highlight>
                <a:srgbClr val="2D2D2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template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CCCCCC"/>
              </a:solidFill>
              <a:highlight>
                <a:srgbClr val="2D2D2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   &lt;/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category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CCCCCC"/>
              </a:solidFill>
              <a:highlight>
                <a:srgbClr val="2D2D2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1200">
                <a:solidFill>
                  <a:srgbClr val="E2777A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aiml</a:t>
            </a:r>
            <a:r>
              <a:rPr lang="en" sz="1200">
                <a:solidFill>
                  <a:srgbClr val="CCCCCC"/>
                </a:solidFill>
                <a:highlight>
                  <a:srgbClr val="2D2D2D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9175" y="1373799"/>
            <a:ext cx="3705050" cy="365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ctrTitle"/>
          </p:nvPr>
        </p:nvSpPr>
        <p:spPr>
          <a:xfrm>
            <a:off x="311650" y="702800"/>
            <a:ext cx="8520600" cy="45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Brief history of conversational agents: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 80s to 2000s - language models and Markov chains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938" y="1233122"/>
            <a:ext cx="6783125" cy="379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Brief history of conversational agents: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 Current state-of-the-art - Transformers and Reinforcement Learning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750" y="1605950"/>
            <a:ext cx="9143998" cy="347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ctrTitle"/>
          </p:nvPr>
        </p:nvSpPr>
        <p:spPr>
          <a:xfrm>
            <a:off x="311700" y="677575"/>
            <a:ext cx="8520600" cy="29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To conclude this interlude…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25"/>
          <p:cNvSpPr txBox="1"/>
          <p:nvPr/>
        </p:nvSpPr>
        <p:spPr>
          <a:xfrm>
            <a:off x="184800" y="1144775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ChatGPTs are conversational agents, not AIs or LLMs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c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onversational agents don’t think, they just re-use approximate human reasoning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They need to hallucinate to cover inevitable lack of coverage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are (and should be used as) powerful search and summarisation engines, editors and virtual assistants.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this year’s project you will be required to use them.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Defining AI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6"/>
          <p:cNvSpPr txBox="1"/>
          <p:nvPr/>
        </p:nvSpPr>
        <p:spPr>
          <a:xfrm>
            <a:off x="243275" y="1561400"/>
            <a:ext cx="4221900" cy="3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Knowledge vs intelligence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187" y="2205778"/>
            <a:ext cx="3746076" cy="2809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3100" y="2205771"/>
            <a:ext cx="3794061" cy="280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6"/>
          <p:cNvSpPr txBox="1"/>
          <p:nvPr/>
        </p:nvSpPr>
        <p:spPr>
          <a:xfrm>
            <a:off x="4719025" y="1561400"/>
            <a:ext cx="427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Making decisions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/>
        </p:nvSpPr>
        <p:spPr>
          <a:xfrm>
            <a:off x="172975" y="721425"/>
            <a:ext cx="43989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knowledge?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Intelligence applied to information produces knowledge.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Knowledge supplements intelligence.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Intelligence is asking the right question, knowledge is having the right answer.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38375"/>
            <a:ext cx="4336850" cy="245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ctrTitle"/>
          </p:nvPr>
        </p:nvSpPr>
        <p:spPr>
          <a:xfrm>
            <a:off x="447850" y="75887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Connectionism vs computationalism: is intelligent behaviour a consequence or a goal?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28"/>
          <p:cNvSpPr txBox="1"/>
          <p:nvPr/>
        </p:nvSpPr>
        <p:spPr>
          <a:xfrm>
            <a:off x="184750" y="1660450"/>
            <a:ext cx="43101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Connectionism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intelligence is a product of structure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325" y="2622250"/>
            <a:ext cx="3255675" cy="21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 txBox="1"/>
          <p:nvPr/>
        </p:nvSpPr>
        <p:spPr>
          <a:xfrm>
            <a:off x="4654950" y="1660450"/>
            <a:ext cx="4390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Computationalism</a:t>
            </a: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intelligence is a product of functions </a:t>
            </a:r>
            <a:endParaRPr/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2865" y="2706675"/>
            <a:ext cx="2725960" cy="199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Four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perspectives on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AI: Acting humanly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29"/>
          <p:cNvSpPr txBox="1"/>
          <p:nvPr/>
        </p:nvSpPr>
        <p:spPr>
          <a:xfrm>
            <a:off x="184750" y="1660450"/>
            <a:ext cx="43083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 manifest human capabilities: NLP, knowledge representation, reasoning, learning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Pro: human intelligence is the highest form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Cons: bird flight is the best kind of flight?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8" name="Google Shape;1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5775" y="1660450"/>
            <a:ext cx="2464551" cy="311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Four perspectives on AI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: Thinking humanly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30"/>
          <p:cNvSpPr txBox="1"/>
          <p:nvPr/>
        </p:nvSpPr>
        <p:spPr>
          <a:xfrm>
            <a:off x="184750" y="1660450"/>
            <a:ext cx="41922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 has similar thinking mechanisms as humans: artificial “brains” - replicated biological cognitive processes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Pro: easy to explain and evaluate results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Cons: do we know how humans think?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5171" y="1660450"/>
            <a:ext cx="4391875" cy="327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Four perspectives on AI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: Thinking rationally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31"/>
          <p:cNvSpPr txBox="1"/>
          <p:nvPr/>
        </p:nvSpPr>
        <p:spPr>
          <a:xfrm>
            <a:off x="184750" y="1561400"/>
            <a:ext cx="4321500" cy="3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 reasons using an accepted deductive system (a set of logical rules)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Pro: Easy to replicate, easy to prove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Cons: Informal knowledge is not conductive to formal rules, logical solutions are not conductive to informal realities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2" name="Google Shape;192;p3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650" y="1561400"/>
            <a:ext cx="3277300" cy="327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Course information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Timetable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Course webpage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Discord server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Evaluation: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Points given for project tasks (4) and written tests (3) at seminars(4 X 1 + 3 X 2 = L, maximum 10).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Project (PP, maximum 10).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Written exam (E, maximum 10).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Bonus points for course and lab activity (B).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Grades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are given using the formula ROUND(L*0.4 + PP*0.2 + E*0.4 + B). To pass you need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at least 5 and final score of at least 4.5.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Four perspectives on AI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: Acting rationally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32"/>
          <p:cNvSpPr txBox="1"/>
          <p:nvPr/>
        </p:nvSpPr>
        <p:spPr>
          <a:xfrm>
            <a:off x="184750" y="1660450"/>
            <a:ext cx="42864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 produces rational results: rational agents with well defined scopes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Pro: most useful results, most common type of AI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Cons: who defines the goals? can it really do everything? unexplainable AI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9" name="Google Shape;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4125" y="2048400"/>
            <a:ext cx="3815002" cy="2145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Four functional types of AI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Reactive Machines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AI produces an output based on the provided current goal. Significant techniques: rules (deterministic or stochastic), neural networks, state and variable based models.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Memory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AI adapts using current experiences in order to improve future behaviour. Significant techniques: reinforcement learning, genetic algorithms - evolutive networks, LSTM models.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Theory of Mind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AI capable of analyzing, processing and predicting the human mind (behaviour and goals). 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Self Aware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AI capable of setting it’s own goals and 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changing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its own behaviour.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Times New Roman"/>
                <a:ea typeface="Times New Roman"/>
                <a:cs typeface="Times New Roman"/>
                <a:sym typeface="Times New Roman"/>
              </a:rPr>
              <a:t>Defining a reasonable and practical decision system</a:t>
            </a:r>
            <a:endParaRPr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34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An decision (intelligent) system has to be able to: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Understand a model and a goal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Recognize and be able to employ means to reach the goal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Decide 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if and when to use those means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Provide a satisfactory answer for the established goal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type="ctrTitle"/>
          </p:nvPr>
        </p:nvSpPr>
        <p:spPr>
          <a:xfrm>
            <a:off x="272950" y="763950"/>
            <a:ext cx="8520600" cy="5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The pillars of modern AI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35"/>
          <p:cNvSpPr txBox="1"/>
          <p:nvPr>
            <p:ph idx="1" type="subTitle"/>
          </p:nvPr>
        </p:nvSpPr>
        <p:spPr>
          <a:xfrm>
            <a:off x="311700" y="1250000"/>
            <a:ext cx="8520600" cy="3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274E1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5"/>
          <p:cNvSpPr txBox="1"/>
          <p:nvPr/>
        </p:nvSpPr>
        <p:spPr>
          <a:xfrm>
            <a:off x="3382825" y="1585450"/>
            <a:ext cx="19857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274E1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Modeling</a:t>
            </a:r>
            <a:endParaRPr sz="3600">
              <a:solidFill>
                <a:srgbClr val="274E1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35"/>
          <p:cNvSpPr txBox="1"/>
          <p:nvPr/>
        </p:nvSpPr>
        <p:spPr>
          <a:xfrm>
            <a:off x="755000" y="3497275"/>
            <a:ext cx="21507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Reasoning</a:t>
            </a:r>
            <a:endParaRPr sz="3600">
              <a:solidFill>
                <a:srgbClr val="1C458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0" name="Google Shape;220;p35"/>
          <p:cNvSpPr txBox="1"/>
          <p:nvPr/>
        </p:nvSpPr>
        <p:spPr>
          <a:xfrm>
            <a:off x="5972250" y="3600125"/>
            <a:ext cx="1888800" cy="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7F6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</a:t>
            </a:r>
            <a:endParaRPr sz="3600">
              <a:solidFill>
                <a:srgbClr val="7F6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21" name="Google Shape;221;p35"/>
          <p:cNvCxnSpPr/>
          <p:nvPr/>
        </p:nvCxnSpPr>
        <p:spPr>
          <a:xfrm flipH="1" rot="10800000">
            <a:off x="2179625" y="2170200"/>
            <a:ext cx="1985700" cy="1511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22" name="Google Shape;222;p35"/>
          <p:cNvCxnSpPr>
            <a:endCxn id="220" idx="1"/>
          </p:cNvCxnSpPr>
          <p:nvPr/>
        </p:nvCxnSpPr>
        <p:spPr>
          <a:xfrm flipH="1" rot="10800000">
            <a:off x="2740050" y="3944075"/>
            <a:ext cx="3232200" cy="2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23" name="Google Shape;223;p35"/>
          <p:cNvCxnSpPr/>
          <p:nvPr/>
        </p:nvCxnSpPr>
        <p:spPr>
          <a:xfrm>
            <a:off x="4649650" y="2170225"/>
            <a:ext cx="2266500" cy="1617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24" name="Google Shape;224;p35"/>
          <p:cNvSpPr txBox="1"/>
          <p:nvPr/>
        </p:nvSpPr>
        <p:spPr>
          <a:xfrm>
            <a:off x="5372100" y="1440950"/>
            <a:ext cx="35436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Data Structures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Databases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Graph Algorithms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Formal Languages, Automata and Compilers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Knowledge Based Systems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225" name="Google Shape;225;p35"/>
          <p:cNvSpPr txBox="1"/>
          <p:nvPr/>
        </p:nvSpPr>
        <p:spPr>
          <a:xfrm>
            <a:off x="118475" y="2951700"/>
            <a:ext cx="27021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Logics for Computer Science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Algorithms Design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Graph Algorithms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226" name="Google Shape;226;p35"/>
          <p:cNvSpPr txBox="1"/>
          <p:nvPr/>
        </p:nvSpPr>
        <p:spPr>
          <a:xfrm>
            <a:off x="5915600" y="4223875"/>
            <a:ext cx="35436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Probabilities and Statistics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Machine Learning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Neural Networks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/>
          <p:nvPr>
            <p:ph type="ctrTitle"/>
          </p:nvPr>
        </p:nvSpPr>
        <p:spPr>
          <a:xfrm>
            <a:off x="311700" y="523788"/>
            <a:ext cx="8520600" cy="63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274E1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Modeling</a:t>
            </a:r>
            <a:endParaRPr/>
          </a:p>
        </p:txBody>
      </p:sp>
      <p:sp>
        <p:nvSpPr>
          <p:cNvPr id="232" name="Google Shape;232;p36"/>
          <p:cNvSpPr txBox="1"/>
          <p:nvPr>
            <p:ph idx="1" type="subTitle"/>
          </p:nvPr>
        </p:nvSpPr>
        <p:spPr>
          <a:xfrm>
            <a:off x="311700" y="4026600"/>
            <a:ext cx="8520600" cy="11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An AI engine should be able to describe, work with and output real-world data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models are lossy</a:t>
            </a:r>
            <a:endParaRPr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" name="Google Shape;233;p36"/>
          <p:cNvSpPr/>
          <p:nvPr/>
        </p:nvSpPr>
        <p:spPr>
          <a:xfrm>
            <a:off x="6884625" y="26133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6"/>
          <p:cNvSpPr/>
          <p:nvPr/>
        </p:nvSpPr>
        <p:spPr>
          <a:xfrm>
            <a:off x="6255025" y="22161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6"/>
          <p:cNvSpPr/>
          <p:nvPr/>
        </p:nvSpPr>
        <p:spPr>
          <a:xfrm>
            <a:off x="6884625" y="18189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6"/>
          <p:cNvSpPr/>
          <p:nvPr/>
        </p:nvSpPr>
        <p:spPr>
          <a:xfrm>
            <a:off x="7608525" y="155222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6"/>
          <p:cNvSpPr/>
          <p:nvPr/>
        </p:nvSpPr>
        <p:spPr>
          <a:xfrm>
            <a:off x="7608525" y="213312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6"/>
          <p:cNvSpPr/>
          <p:nvPr/>
        </p:nvSpPr>
        <p:spPr>
          <a:xfrm>
            <a:off x="7608525" y="2714013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36"/>
          <p:cNvCxnSpPr>
            <a:stCxn id="234" idx="7"/>
            <a:endCxn id="235" idx="2"/>
          </p:cNvCxnSpPr>
          <p:nvPr/>
        </p:nvCxnSpPr>
        <p:spPr>
          <a:xfrm flipH="1" rot="10800000">
            <a:off x="6602251" y="2017469"/>
            <a:ext cx="282300" cy="256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0" name="Google Shape;240;p36"/>
          <p:cNvCxnSpPr>
            <a:stCxn id="235" idx="6"/>
            <a:endCxn id="236" idx="2"/>
          </p:cNvCxnSpPr>
          <p:nvPr/>
        </p:nvCxnSpPr>
        <p:spPr>
          <a:xfrm flipH="1" rot="10800000">
            <a:off x="7291425" y="1750800"/>
            <a:ext cx="317100" cy="266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1" name="Google Shape;241;p36"/>
          <p:cNvCxnSpPr>
            <a:stCxn id="234" idx="5"/>
            <a:endCxn id="233" idx="1"/>
          </p:cNvCxnSpPr>
          <p:nvPr/>
        </p:nvCxnSpPr>
        <p:spPr>
          <a:xfrm>
            <a:off x="6602251" y="2555131"/>
            <a:ext cx="342000" cy="1164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2" name="Google Shape;242;p36"/>
          <p:cNvCxnSpPr>
            <a:stCxn id="235" idx="5"/>
            <a:endCxn id="237" idx="2"/>
          </p:cNvCxnSpPr>
          <p:nvPr/>
        </p:nvCxnSpPr>
        <p:spPr>
          <a:xfrm>
            <a:off x="7231851" y="2157931"/>
            <a:ext cx="376800" cy="173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3" name="Google Shape;243;p36"/>
          <p:cNvCxnSpPr>
            <a:stCxn id="233" idx="6"/>
            <a:endCxn id="238" idx="2"/>
          </p:cNvCxnSpPr>
          <p:nvPr/>
        </p:nvCxnSpPr>
        <p:spPr>
          <a:xfrm>
            <a:off x="7291425" y="2811900"/>
            <a:ext cx="317100" cy="100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4" name="Google Shape;24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7400"/>
            <a:ext cx="1898785" cy="130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3579" y="1307395"/>
            <a:ext cx="2148172" cy="13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0775" y="2671514"/>
            <a:ext cx="1898775" cy="12475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7" name="Google Shape;247;p36"/>
          <p:cNvCxnSpPr/>
          <p:nvPr/>
        </p:nvCxnSpPr>
        <p:spPr>
          <a:xfrm flipH="1" rot="10800000">
            <a:off x="4610900" y="2402775"/>
            <a:ext cx="1327200" cy="96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/>
          <p:nvPr>
            <p:ph type="ctrTitle"/>
          </p:nvPr>
        </p:nvSpPr>
        <p:spPr>
          <a:xfrm>
            <a:off x="311700" y="523788"/>
            <a:ext cx="8520600" cy="63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1C458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Reasoning</a:t>
            </a:r>
            <a:endParaRPr/>
          </a:p>
        </p:txBody>
      </p:sp>
      <p:sp>
        <p:nvSpPr>
          <p:cNvPr id="253" name="Google Shape;253;p37"/>
          <p:cNvSpPr txBox="1"/>
          <p:nvPr>
            <p:ph idx="1" type="subTitle"/>
          </p:nvPr>
        </p:nvSpPr>
        <p:spPr>
          <a:xfrm>
            <a:off x="311700" y="3875825"/>
            <a:ext cx="8520600" cy="12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An AI engine should be able to discover new data (concepts, relations) from the available data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Inferred data can be contradicted by real data - exceptions are messy</a:t>
            </a:r>
            <a:endParaRPr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4" name="Google Shape;254;p37"/>
          <p:cNvSpPr/>
          <p:nvPr/>
        </p:nvSpPr>
        <p:spPr>
          <a:xfrm>
            <a:off x="6807125" y="26690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7"/>
          <p:cNvSpPr/>
          <p:nvPr/>
        </p:nvSpPr>
        <p:spPr>
          <a:xfrm>
            <a:off x="6177525" y="22718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7"/>
          <p:cNvSpPr/>
          <p:nvPr/>
        </p:nvSpPr>
        <p:spPr>
          <a:xfrm>
            <a:off x="6807125" y="18746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7"/>
          <p:cNvSpPr/>
          <p:nvPr/>
        </p:nvSpPr>
        <p:spPr>
          <a:xfrm>
            <a:off x="7531025" y="16080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7"/>
          <p:cNvSpPr/>
          <p:nvPr/>
        </p:nvSpPr>
        <p:spPr>
          <a:xfrm>
            <a:off x="7531025" y="21889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7"/>
          <p:cNvSpPr/>
          <p:nvPr/>
        </p:nvSpPr>
        <p:spPr>
          <a:xfrm>
            <a:off x="7531025" y="2769788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0" name="Google Shape;260;p37"/>
          <p:cNvCxnSpPr>
            <a:stCxn id="255" idx="7"/>
            <a:endCxn id="256" idx="2"/>
          </p:cNvCxnSpPr>
          <p:nvPr/>
        </p:nvCxnSpPr>
        <p:spPr>
          <a:xfrm flipH="1" rot="10800000">
            <a:off x="6524751" y="2073244"/>
            <a:ext cx="282300" cy="256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1" name="Google Shape;261;p37"/>
          <p:cNvCxnSpPr>
            <a:stCxn id="256" idx="6"/>
            <a:endCxn id="257" idx="2"/>
          </p:cNvCxnSpPr>
          <p:nvPr/>
        </p:nvCxnSpPr>
        <p:spPr>
          <a:xfrm flipH="1" rot="10800000">
            <a:off x="7213925" y="1806575"/>
            <a:ext cx="317100" cy="266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37"/>
          <p:cNvCxnSpPr>
            <a:stCxn id="255" idx="5"/>
            <a:endCxn id="254" idx="1"/>
          </p:cNvCxnSpPr>
          <p:nvPr/>
        </p:nvCxnSpPr>
        <p:spPr>
          <a:xfrm>
            <a:off x="6524751" y="2610906"/>
            <a:ext cx="342000" cy="1164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3" name="Google Shape;263;p37"/>
          <p:cNvCxnSpPr>
            <a:stCxn id="256" idx="5"/>
            <a:endCxn id="258" idx="2"/>
          </p:cNvCxnSpPr>
          <p:nvPr/>
        </p:nvCxnSpPr>
        <p:spPr>
          <a:xfrm>
            <a:off x="7154351" y="2213706"/>
            <a:ext cx="376800" cy="173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37"/>
          <p:cNvCxnSpPr>
            <a:stCxn id="254" idx="6"/>
            <a:endCxn id="259" idx="2"/>
          </p:cNvCxnSpPr>
          <p:nvPr/>
        </p:nvCxnSpPr>
        <p:spPr>
          <a:xfrm>
            <a:off x="7213925" y="2867675"/>
            <a:ext cx="317100" cy="100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5" name="Google Shape;265;p37"/>
          <p:cNvCxnSpPr/>
          <p:nvPr/>
        </p:nvCxnSpPr>
        <p:spPr>
          <a:xfrm flipH="1" rot="10800000">
            <a:off x="3816625" y="2382700"/>
            <a:ext cx="1327200" cy="96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66" name="Google Shape;266;p37"/>
          <p:cNvSpPr/>
          <p:nvPr/>
        </p:nvSpPr>
        <p:spPr>
          <a:xfrm>
            <a:off x="1738550" y="26690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7"/>
          <p:cNvSpPr/>
          <p:nvPr/>
        </p:nvSpPr>
        <p:spPr>
          <a:xfrm>
            <a:off x="1108950" y="22718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7"/>
          <p:cNvSpPr/>
          <p:nvPr/>
        </p:nvSpPr>
        <p:spPr>
          <a:xfrm>
            <a:off x="1738550" y="18746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7"/>
          <p:cNvSpPr/>
          <p:nvPr/>
        </p:nvSpPr>
        <p:spPr>
          <a:xfrm>
            <a:off x="2462450" y="16080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7"/>
          <p:cNvSpPr/>
          <p:nvPr/>
        </p:nvSpPr>
        <p:spPr>
          <a:xfrm>
            <a:off x="2462450" y="21889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7"/>
          <p:cNvSpPr/>
          <p:nvPr/>
        </p:nvSpPr>
        <p:spPr>
          <a:xfrm>
            <a:off x="2462450" y="2769788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2" name="Google Shape;272;p37"/>
          <p:cNvCxnSpPr>
            <a:stCxn id="267" idx="7"/>
            <a:endCxn id="268" idx="2"/>
          </p:cNvCxnSpPr>
          <p:nvPr/>
        </p:nvCxnSpPr>
        <p:spPr>
          <a:xfrm flipH="1" rot="10800000">
            <a:off x="1456176" y="2073244"/>
            <a:ext cx="282300" cy="256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37"/>
          <p:cNvCxnSpPr>
            <a:stCxn id="268" idx="6"/>
            <a:endCxn id="269" idx="2"/>
          </p:cNvCxnSpPr>
          <p:nvPr/>
        </p:nvCxnSpPr>
        <p:spPr>
          <a:xfrm flipH="1" rot="10800000">
            <a:off x="2145350" y="1806575"/>
            <a:ext cx="317100" cy="266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4" name="Google Shape;274;p37"/>
          <p:cNvCxnSpPr>
            <a:stCxn id="267" idx="5"/>
            <a:endCxn id="266" idx="1"/>
          </p:cNvCxnSpPr>
          <p:nvPr/>
        </p:nvCxnSpPr>
        <p:spPr>
          <a:xfrm>
            <a:off x="1456176" y="2610906"/>
            <a:ext cx="342000" cy="1164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5" name="Google Shape;275;p37"/>
          <p:cNvCxnSpPr>
            <a:stCxn id="268" idx="5"/>
            <a:endCxn id="270" idx="2"/>
          </p:cNvCxnSpPr>
          <p:nvPr/>
        </p:nvCxnSpPr>
        <p:spPr>
          <a:xfrm>
            <a:off x="2085776" y="2213706"/>
            <a:ext cx="376800" cy="173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6" name="Google Shape;276;p37"/>
          <p:cNvCxnSpPr>
            <a:stCxn id="266" idx="6"/>
            <a:endCxn id="271" idx="2"/>
          </p:cNvCxnSpPr>
          <p:nvPr/>
        </p:nvCxnSpPr>
        <p:spPr>
          <a:xfrm>
            <a:off x="2145350" y="2867675"/>
            <a:ext cx="317100" cy="100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7" name="Google Shape;277;p37"/>
          <p:cNvCxnSpPr>
            <a:stCxn id="254" idx="7"/>
            <a:endCxn id="258" idx="3"/>
          </p:cNvCxnSpPr>
          <p:nvPr/>
        </p:nvCxnSpPr>
        <p:spPr>
          <a:xfrm flipH="1" rot="10800000">
            <a:off x="7154351" y="2528044"/>
            <a:ext cx="436200" cy="1992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8" name="Google Shape;278;p37"/>
          <p:cNvCxnSpPr>
            <a:stCxn id="256" idx="4"/>
            <a:endCxn id="254" idx="0"/>
          </p:cNvCxnSpPr>
          <p:nvPr/>
        </p:nvCxnSpPr>
        <p:spPr>
          <a:xfrm>
            <a:off x="7010525" y="2271875"/>
            <a:ext cx="0" cy="3972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9" name="Google Shape;279;p37"/>
          <p:cNvSpPr/>
          <p:nvPr/>
        </p:nvSpPr>
        <p:spPr>
          <a:xfrm>
            <a:off x="8254925" y="193285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0" name="Google Shape;280;p37"/>
          <p:cNvCxnSpPr>
            <a:stCxn id="257" idx="6"/>
            <a:endCxn id="279" idx="1"/>
          </p:cNvCxnSpPr>
          <p:nvPr/>
        </p:nvCxnSpPr>
        <p:spPr>
          <a:xfrm>
            <a:off x="7937825" y="1806600"/>
            <a:ext cx="376800" cy="1845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Google Shape;281;p37"/>
          <p:cNvCxnSpPr>
            <a:stCxn id="258" idx="6"/>
            <a:endCxn id="279" idx="3"/>
          </p:cNvCxnSpPr>
          <p:nvPr/>
        </p:nvCxnSpPr>
        <p:spPr>
          <a:xfrm flipH="1" rot="10800000">
            <a:off x="7937825" y="2272000"/>
            <a:ext cx="376800" cy="1155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8"/>
          <p:cNvSpPr txBox="1"/>
          <p:nvPr>
            <p:ph type="ctrTitle"/>
          </p:nvPr>
        </p:nvSpPr>
        <p:spPr>
          <a:xfrm>
            <a:off x="311700" y="523788"/>
            <a:ext cx="8520600" cy="63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7F6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</a:t>
            </a:r>
            <a:endParaRPr/>
          </a:p>
        </p:txBody>
      </p:sp>
      <p:sp>
        <p:nvSpPr>
          <p:cNvPr id="287" name="Google Shape;287;p38"/>
          <p:cNvSpPr txBox="1"/>
          <p:nvPr>
            <p:ph idx="1" type="subTitle"/>
          </p:nvPr>
        </p:nvSpPr>
        <p:spPr>
          <a:xfrm>
            <a:off x="311700" y="3875825"/>
            <a:ext cx="8520600" cy="11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An AI engine should be able to adapt it’s model for particular contexts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learned is at best as good as the available data</a:t>
            </a:r>
            <a:endParaRPr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8" name="Google Shape;288;p38"/>
          <p:cNvSpPr/>
          <p:nvPr/>
        </p:nvSpPr>
        <p:spPr>
          <a:xfrm>
            <a:off x="6807125" y="26690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8"/>
          <p:cNvSpPr/>
          <p:nvPr/>
        </p:nvSpPr>
        <p:spPr>
          <a:xfrm>
            <a:off x="6177525" y="22718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8"/>
          <p:cNvSpPr/>
          <p:nvPr/>
        </p:nvSpPr>
        <p:spPr>
          <a:xfrm>
            <a:off x="6807125" y="18746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8"/>
          <p:cNvSpPr/>
          <p:nvPr/>
        </p:nvSpPr>
        <p:spPr>
          <a:xfrm>
            <a:off x="7531025" y="16080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8"/>
          <p:cNvSpPr/>
          <p:nvPr/>
        </p:nvSpPr>
        <p:spPr>
          <a:xfrm>
            <a:off x="7531025" y="21889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8"/>
          <p:cNvSpPr/>
          <p:nvPr/>
        </p:nvSpPr>
        <p:spPr>
          <a:xfrm>
            <a:off x="7531025" y="2769788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4" name="Google Shape;294;p38"/>
          <p:cNvCxnSpPr>
            <a:stCxn id="289" idx="7"/>
            <a:endCxn id="290" idx="2"/>
          </p:cNvCxnSpPr>
          <p:nvPr/>
        </p:nvCxnSpPr>
        <p:spPr>
          <a:xfrm flipH="1" rot="10800000">
            <a:off x="6524751" y="2073244"/>
            <a:ext cx="282300" cy="256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5" name="Google Shape;295;p38"/>
          <p:cNvCxnSpPr>
            <a:stCxn id="290" idx="6"/>
            <a:endCxn id="291" idx="2"/>
          </p:cNvCxnSpPr>
          <p:nvPr/>
        </p:nvCxnSpPr>
        <p:spPr>
          <a:xfrm flipH="1" rot="10800000">
            <a:off x="7213925" y="1806575"/>
            <a:ext cx="317100" cy="266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6" name="Google Shape;296;p38"/>
          <p:cNvCxnSpPr>
            <a:stCxn id="289" idx="5"/>
            <a:endCxn id="288" idx="1"/>
          </p:cNvCxnSpPr>
          <p:nvPr/>
        </p:nvCxnSpPr>
        <p:spPr>
          <a:xfrm>
            <a:off x="6524751" y="2610906"/>
            <a:ext cx="342000" cy="1164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7" name="Google Shape;297;p38"/>
          <p:cNvCxnSpPr>
            <a:stCxn id="290" idx="5"/>
            <a:endCxn id="292" idx="2"/>
          </p:cNvCxnSpPr>
          <p:nvPr/>
        </p:nvCxnSpPr>
        <p:spPr>
          <a:xfrm>
            <a:off x="7154351" y="2213706"/>
            <a:ext cx="376800" cy="173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8" name="Google Shape;298;p38"/>
          <p:cNvCxnSpPr>
            <a:stCxn id="288" idx="6"/>
            <a:endCxn id="293" idx="2"/>
          </p:cNvCxnSpPr>
          <p:nvPr/>
        </p:nvCxnSpPr>
        <p:spPr>
          <a:xfrm>
            <a:off x="7213925" y="2867675"/>
            <a:ext cx="317100" cy="100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9" name="Google Shape;299;p38"/>
          <p:cNvCxnSpPr/>
          <p:nvPr/>
        </p:nvCxnSpPr>
        <p:spPr>
          <a:xfrm flipH="1" rot="10800000">
            <a:off x="3816625" y="2382700"/>
            <a:ext cx="1327200" cy="96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00" name="Google Shape;300;p38"/>
          <p:cNvCxnSpPr>
            <a:stCxn id="288" idx="7"/>
            <a:endCxn id="292" idx="3"/>
          </p:cNvCxnSpPr>
          <p:nvPr/>
        </p:nvCxnSpPr>
        <p:spPr>
          <a:xfrm flipH="1" rot="10800000">
            <a:off x="7154351" y="2528044"/>
            <a:ext cx="436200" cy="1992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1" name="Google Shape;301;p38"/>
          <p:cNvCxnSpPr>
            <a:stCxn id="290" idx="4"/>
            <a:endCxn id="288" idx="0"/>
          </p:cNvCxnSpPr>
          <p:nvPr/>
        </p:nvCxnSpPr>
        <p:spPr>
          <a:xfrm>
            <a:off x="7010525" y="2271875"/>
            <a:ext cx="0" cy="3972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2" name="Google Shape;302;p38"/>
          <p:cNvSpPr/>
          <p:nvPr/>
        </p:nvSpPr>
        <p:spPr>
          <a:xfrm>
            <a:off x="8254925" y="193285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" name="Google Shape;303;p38"/>
          <p:cNvCxnSpPr>
            <a:stCxn id="291" idx="6"/>
            <a:endCxn id="302" idx="1"/>
          </p:cNvCxnSpPr>
          <p:nvPr/>
        </p:nvCxnSpPr>
        <p:spPr>
          <a:xfrm>
            <a:off x="7937825" y="1806600"/>
            <a:ext cx="376800" cy="1845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4" name="Google Shape;304;p38"/>
          <p:cNvCxnSpPr>
            <a:stCxn id="292" idx="6"/>
            <a:endCxn id="302" idx="3"/>
          </p:cNvCxnSpPr>
          <p:nvPr/>
        </p:nvCxnSpPr>
        <p:spPr>
          <a:xfrm flipH="1" rot="10800000">
            <a:off x="7937825" y="2272000"/>
            <a:ext cx="376800" cy="1155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5" name="Google Shape;305;p38"/>
          <p:cNvSpPr/>
          <p:nvPr/>
        </p:nvSpPr>
        <p:spPr>
          <a:xfrm>
            <a:off x="1263900" y="26690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8"/>
          <p:cNvSpPr/>
          <p:nvPr/>
        </p:nvSpPr>
        <p:spPr>
          <a:xfrm>
            <a:off x="634300" y="22718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8"/>
          <p:cNvSpPr/>
          <p:nvPr/>
        </p:nvSpPr>
        <p:spPr>
          <a:xfrm>
            <a:off x="1263900" y="1874675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8"/>
          <p:cNvSpPr/>
          <p:nvPr/>
        </p:nvSpPr>
        <p:spPr>
          <a:xfrm>
            <a:off x="1987800" y="16080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8"/>
          <p:cNvSpPr/>
          <p:nvPr/>
        </p:nvSpPr>
        <p:spPr>
          <a:xfrm>
            <a:off x="1987800" y="218890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8"/>
          <p:cNvSpPr/>
          <p:nvPr/>
        </p:nvSpPr>
        <p:spPr>
          <a:xfrm>
            <a:off x="1987800" y="2769788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1" name="Google Shape;311;p38"/>
          <p:cNvCxnSpPr>
            <a:stCxn id="306" idx="7"/>
            <a:endCxn id="307" idx="2"/>
          </p:cNvCxnSpPr>
          <p:nvPr/>
        </p:nvCxnSpPr>
        <p:spPr>
          <a:xfrm flipH="1" rot="10800000">
            <a:off x="981526" y="2073244"/>
            <a:ext cx="282300" cy="256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2" name="Google Shape;312;p38"/>
          <p:cNvCxnSpPr>
            <a:stCxn id="307" idx="6"/>
            <a:endCxn id="308" idx="2"/>
          </p:cNvCxnSpPr>
          <p:nvPr/>
        </p:nvCxnSpPr>
        <p:spPr>
          <a:xfrm flipH="1" rot="10800000">
            <a:off x="1670700" y="1806575"/>
            <a:ext cx="317100" cy="266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3" name="Google Shape;313;p38"/>
          <p:cNvCxnSpPr>
            <a:stCxn id="306" idx="5"/>
            <a:endCxn id="305" idx="1"/>
          </p:cNvCxnSpPr>
          <p:nvPr/>
        </p:nvCxnSpPr>
        <p:spPr>
          <a:xfrm>
            <a:off x="981526" y="2610906"/>
            <a:ext cx="342000" cy="1164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4" name="Google Shape;314;p38"/>
          <p:cNvCxnSpPr>
            <a:stCxn id="307" idx="5"/>
            <a:endCxn id="309" idx="2"/>
          </p:cNvCxnSpPr>
          <p:nvPr/>
        </p:nvCxnSpPr>
        <p:spPr>
          <a:xfrm>
            <a:off x="1611126" y="2213706"/>
            <a:ext cx="376800" cy="1737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5" name="Google Shape;315;p38"/>
          <p:cNvCxnSpPr>
            <a:stCxn id="305" idx="6"/>
            <a:endCxn id="310" idx="2"/>
          </p:cNvCxnSpPr>
          <p:nvPr/>
        </p:nvCxnSpPr>
        <p:spPr>
          <a:xfrm>
            <a:off x="1670700" y="2867675"/>
            <a:ext cx="317100" cy="100800"/>
          </a:xfrm>
          <a:prstGeom prst="straightConnector1">
            <a:avLst/>
          </a:prstGeom>
          <a:noFill/>
          <a:ln cap="flat" cmpd="sng" w="19050">
            <a:solidFill>
              <a:srgbClr val="274E1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6" name="Google Shape;316;p38"/>
          <p:cNvCxnSpPr>
            <a:stCxn id="305" idx="7"/>
            <a:endCxn id="309" idx="3"/>
          </p:cNvCxnSpPr>
          <p:nvPr/>
        </p:nvCxnSpPr>
        <p:spPr>
          <a:xfrm flipH="1" rot="10800000">
            <a:off x="1611126" y="2528044"/>
            <a:ext cx="436200" cy="1992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7" name="Google Shape;317;p38"/>
          <p:cNvCxnSpPr>
            <a:stCxn id="307" idx="4"/>
            <a:endCxn id="305" idx="0"/>
          </p:cNvCxnSpPr>
          <p:nvPr/>
        </p:nvCxnSpPr>
        <p:spPr>
          <a:xfrm>
            <a:off x="1467300" y="2271875"/>
            <a:ext cx="0" cy="3972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8" name="Google Shape;318;p38"/>
          <p:cNvSpPr/>
          <p:nvPr/>
        </p:nvSpPr>
        <p:spPr>
          <a:xfrm>
            <a:off x="2711700" y="1932850"/>
            <a:ext cx="406800" cy="3972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9" name="Google Shape;319;p38"/>
          <p:cNvCxnSpPr>
            <a:stCxn id="308" idx="6"/>
            <a:endCxn id="318" idx="1"/>
          </p:cNvCxnSpPr>
          <p:nvPr/>
        </p:nvCxnSpPr>
        <p:spPr>
          <a:xfrm>
            <a:off x="2394600" y="1806600"/>
            <a:ext cx="376800" cy="1845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0" name="Google Shape;320;p38"/>
          <p:cNvCxnSpPr>
            <a:stCxn id="309" idx="6"/>
            <a:endCxn id="318" idx="3"/>
          </p:cNvCxnSpPr>
          <p:nvPr/>
        </p:nvCxnSpPr>
        <p:spPr>
          <a:xfrm flipH="1" rot="10800000">
            <a:off x="2394600" y="2272000"/>
            <a:ext cx="376800" cy="115500"/>
          </a:xfrm>
          <a:prstGeom prst="straightConnector1">
            <a:avLst/>
          </a:prstGeom>
          <a:noFill/>
          <a:ln cap="flat" cmpd="sng" w="19050">
            <a:solidFill>
              <a:srgbClr val="07376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1" name="Google Shape;321;p38"/>
          <p:cNvSpPr txBox="1"/>
          <p:nvPr/>
        </p:nvSpPr>
        <p:spPr>
          <a:xfrm>
            <a:off x="6418200" y="1944875"/>
            <a:ext cx="3171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 sz="1200">
              <a:solidFill>
                <a:srgbClr val="783F0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2" name="Google Shape;322;p38"/>
          <p:cNvSpPr txBox="1"/>
          <p:nvPr/>
        </p:nvSpPr>
        <p:spPr>
          <a:xfrm>
            <a:off x="6896813" y="1882938"/>
            <a:ext cx="3171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 sz="1200">
              <a:solidFill>
                <a:srgbClr val="783F0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3" name="Google Shape;323;p38"/>
          <p:cNvSpPr txBox="1"/>
          <p:nvPr/>
        </p:nvSpPr>
        <p:spPr>
          <a:xfrm>
            <a:off x="7213900" y="2610900"/>
            <a:ext cx="3171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 sz="1200">
              <a:solidFill>
                <a:srgbClr val="783F0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4" name="Google Shape;324;p38"/>
          <p:cNvSpPr txBox="1"/>
          <p:nvPr/>
        </p:nvSpPr>
        <p:spPr>
          <a:xfrm>
            <a:off x="8344625" y="1944875"/>
            <a:ext cx="3171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83F0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 sz="1200">
              <a:solidFill>
                <a:srgbClr val="783F0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/>
          <p:nvPr/>
        </p:nvSpPr>
        <p:spPr>
          <a:xfrm>
            <a:off x="172975" y="660000"/>
            <a:ext cx="8647500" cy="43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 approach: state-based models 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what way should I change the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</a:t>
            </a:r>
            <a:r>
              <a:rPr i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the problem in order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get closer or reach the goal?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 a solution (algorithm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sequence of transitions) starting from an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 </a:t>
            </a:r>
            <a:r>
              <a:rPr i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ending in the goal </a:t>
            </a:r>
            <a:r>
              <a:rPr i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</a:t>
            </a:r>
            <a:endParaRPr i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mostly covered by search strategies,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reasoning systems, AI for games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0" name="Google Shape;33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2250" y="1252106"/>
            <a:ext cx="3442481" cy="3098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0"/>
          <p:cNvSpPr txBox="1"/>
          <p:nvPr/>
        </p:nvSpPr>
        <p:spPr>
          <a:xfrm>
            <a:off x="172975" y="660000"/>
            <a:ext cx="8647500" cy="43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Second approach: variable-based models 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formula (function) can be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applied to the problem data in order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output the goal?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 from </a:t>
            </a:r>
            <a:r>
              <a:rPr lang="en" sz="2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arbitrary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formulas,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them over the expected results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adjust accordingly</a:t>
            </a:r>
            <a:endParaRPr i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mostly covered by machine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 and constraint satisfaction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6" name="Google Shape;33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1225" y="1755094"/>
            <a:ext cx="3602944" cy="2644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1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Course synopsis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2" name="Google Shape;342;p41"/>
          <p:cNvSpPr txBox="1"/>
          <p:nvPr/>
        </p:nvSpPr>
        <p:spPr>
          <a:xfrm>
            <a:off x="184800" y="1547350"/>
            <a:ext cx="40482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Weeks 2 and 3: State-based models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(Decision) problems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Representing states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Search strategies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Deterministic and non-deterministic problem spaces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Can the computer solve NP-complete problems?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3" name="Google Shape;343;p41"/>
          <p:cNvSpPr/>
          <p:nvPr/>
        </p:nvSpPr>
        <p:spPr>
          <a:xfrm>
            <a:off x="4168950" y="1955624"/>
            <a:ext cx="4048164" cy="2549124"/>
          </a:xfrm>
          <a:prstGeom prst="cloud">
            <a:avLst/>
          </a:prstGeom>
          <a:solidFill>
            <a:srgbClr val="E6E7E8"/>
          </a:solidFill>
          <a:ln cap="flat" cmpd="sng" w="9525">
            <a:solidFill>
              <a:srgbClr val="05416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4" name="Google Shape;344;p41"/>
          <p:cNvCxnSpPr/>
          <p:nvPr/>
        </p:nvCxnSpPr>
        <p:spPr>
          <a:xfrm flipH="1" rot="10800000">
            <a:off x="5584534" y="2662294"/>
            <a:ext cx="1576800" cy="1135800"/>
          </a:xfrm>
          <a:prstGeom prst="straightConnector1">
            <a:avLst/>
          </a:prstGeom>
          <a:noFill/>
          <a:ln cap="flat" cmpd="sng" w="9525">
            <a:solidFill>
              <a:srgbClr val="05416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5" name="Google Shape;345;p41"/>
          <p:cNvSpPr txBox="1"/>
          <p:nvPr/>
        </p:nvSpPr>
        <p:spPr>
          <a:xfrm>
            <a:off x="5722338" y="2809443"/>
            <a:ext cx="94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 ?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Bibliography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184800" y="1719125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04" y="1462850"/>
            <a:ext cx="2780650" cy="348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09638" y="1462850"/>
            <a:ext cx="2283850" cy="362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51650" y="1344022"/>
            <a:ext cx="2780650" cy="3601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2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Course synopsis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1" name="Google Shape;351;p42"/>
          <p:cNvSpPr txBox="1"/>
          <p:nvPr/>
        </p:nvSpPr>
        <p:spPr>
          <a:xfrm>
            <a:off x="184800" y="1547350"/>
            <a:ext cx="40482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Week 4: Constraint satisfaction problems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Variable-based models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Soft constraints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Optimisations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Can the computer satisfy constraints over variables in a model?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2" name="Google Shape;35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9625" y="2325150"/>
            <a:ext cx="2410751" cy="248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3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Course synopsis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8" name="Google Shape;358;p43"/>
          <p:cNvSpPr txBox="1"/>
          <p:nvPr/>
        </p:nvSpPr>
        <p:spPr>
          <a:xfrm>
            <a:off x="184800" y="1547350"/>
            <a:ext cx="40482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Week 5: Games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Types of games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Games theory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Strategies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Can the computer play games competitively?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9" name="Google Shape;35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5775" y="2038723"/>
            <a:ext cx="2774775" cy="276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4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Course synopsis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5" name="Google Shape;365;p44"/>
          <p:cNvSpPr txBox="1"/>
          <p:nvPr/>
        </p:nvSpPr>
        <p:spPr>
          <a:xfrm>
            <a:off x="184800" y="1547350"/>
            <a:ext cx="40482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Weeks 6: Neural networks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Perceptrons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Applications in games and NLP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Can the computer learn anything?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6" name="Google Shape;36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5675" y="1947200"/>
            <a:ext cx="3268000" cy="273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5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Course synopsis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2" name="Google Shape;372;p45"/>
          <p:cNvSpPr txBox="1"/>
          <p:nvPr/>
        </p:nvSpPr>
        <p:spPr>
          <a:xfrm>
            <a:off x="184800" y="1547350"/>
            <a:ext cx="40482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Weeks 6-7-10: Reinforcement learning and applications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Markov decision process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Q Learning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3" name="Google Shape;373;p45"/>
          <p:cNvSpPr txBox="1"/>
          <p:nvPr/>
        </p:nvSpPr>
        <p:spPr>
          <a:xfrm>
            <a:off x="4209000" y="883375"/>
            <a:ext cx="4048200" cy="36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0650" y="1470050"/>
            <a:ext cx="4864574" cy="2052375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5"/>
          <p:cNvSpPr txBox="1"/>
          <p:nvPr/>
        </p:nvSpPr>
        <p:spPr>
          <a:xfrm>
            <a:off x="4254312" y="1530861"/>
            <a:ext cx="1843800" cy="11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6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Course synopsis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1" name="Google Shape;381;p46"/>
          <p:cNvSpPr txBox="1"/>
          <p:nvPr/>
        </p:nvSpPr>
        <p:spPr>
          <a:xfrm>
            <a:off x="184800" y="1547350"/>
            <a:ext cx="40482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Weeks 9-11: Knowledge representation and NLP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Ontologies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Understanding natural language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Language ambiguity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Can the computer talk to us using our language?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82" name="Google Shape;38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1275" y="1914125"/>
            <a:ext cx="3577400" cy="249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7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Course synopsis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8" name="Google Shape;388;p47"/>
          <p:cNvSpPr txBox="1"/>
          <p:nvPr/>
        </p:nvSpPr>
        <p:spPr>
          <a:xfrm>
            <a:off x="184800" y="1547350"/>
            <a:ext cx="40482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Week 12: Bayesian networks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Reasoning with probabilities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Independence and conditional independence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Can the computer decide and learn on probabilistic data?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89" name="Google Shape;38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9900" y="1780112"/>
            <a:ext cx="3866900" cy="29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8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Course synopsis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5" name="Google Shape;395;p48"/>
          <p:cNvSpPr txBox="1"/>
          <p:nvPr/>
        </p:nvSpPr>
        <p:spPr>
          <a:xfrm>
            <a:off x="184800" y="1547350"/>
            <a:ext cx="40482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Week 13: Planning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STRIPS and PDDL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Forward and backward search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Can the computer find a plan which is guaranteed to succeed?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96" name="Google Shape;39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2175" y="2043300"/>
            <a:ext cx="3601949" cy="260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9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More about AI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2" name="Google Shape;402;p49"/>
          <p:cNvSpPr txBox="1"/>
          <p:nvPr/>
        </p:nvSpPr>
        <p:spPr>
          <a:xfrm>
            <a:off x="234000" y="1576825"/>
            <a:ext cx="85983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Why Intelligence Is Not a Computational Process</a:t>
            </a:r>
            <a:endParaRPr sz="2300">
              <a:solidFill>
                <a:srgbClr val="0F0F0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von Neumann bottleneck</a:t>
            </a:r>
            <a:endParaRPr sz="2300">
              <a:solidFill>
                <a:srgbClr val="0F0F0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Reasoning agents</a:t>
            </a:r>
            <a:endParaRPr sz="2300">
              <a:solidFill>
                <a:srgbClr val="0F0F0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Related course materials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CS221: Artificial Intelligence: Principles and Techniques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Lecture Videos | Artificial Intelligence | Electrical Engineering and Computer Science | MIT OpenCourseWare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475" y="2120525"/>
            <a:ext cx="803225" cy="80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6" y="3514986"/>
            <a:ext cx="1141850" cy="76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ctrTitle"/>
          </p:nvPr>
        </p:nvSpPr>
        <p:spPr>
          <a:xfrm>
            <a:off x="311700" y="440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Defining Artificial Intelligence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136350" y="1354500"/>
            <a:ext cx="8695800" cy="34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Artificial Intelligence: </a:t>
            </a: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Wikipedia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Britannica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Merriam-Webster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Intelligence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Wikipedia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Britannica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Merriam-Webster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1650" y="2448026"/>
            <a:ext cx="3128367" cy="2346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80488" y="2448031"/>
            <a:ext cx="2893219" cy="26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Is this AI?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1375" y="828600"/>
            <a:ext cx="4258181" cy="4197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How about this?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6177" y="-57025"/>
            <a:ext cx="206329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This is not AI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184750" y="1660450"/>
            <a:ext cx="8647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2250" y="1990322"/>
            <a:ext cx="4158226" cy="3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ctrTitle"/>
          </p:nvPr>
        </p:nvSpPr>
        <p:spPr>
          <a:xfrm>
            <a:off x="311650" y="702800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Defining AI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184750" y="1459900"/>
            <a:ext cx="8647500" cy="3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Turing test: is an average human able to distinguish between a human and a computer behind two terminals?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Chinese room: is </a:t>
            </a:r>
            <a:r>
              <a:rPr lang="en" sz="2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using rules</a:t>
            </a: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 equivalent to understanding? 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Strong vs weak AI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649" y="2935720"/>
            <a:ext cx="2741600" cy="2090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0225" y="2719688"/>
            <a:ext cx="3551936" cy="214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